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3" r:id="rId3"/>
  </p:sldMasterIdLst>
  <p:sldIdLst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58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FF9966"/>
    <a:srgbClr val="FF66FF"/>
    <a:srgbClr val="CCFF33"/>
    <a:srgbClr val="66FF99"/>
    <a:srgbClr val="3333FF"/>
    <a:srgbClr val="FFFF00"/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E442D8-1148-4474-A21B-CBD4FFEC66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E31413-55F6-4D74-8B1E-E970D30D08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1B689E-80EC-4C77-BBB0-54959976A1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2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2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6ED578-9C17-4F6B-8401-91B4EF3AE0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A9AE82-4549-4235-A132-129A20ACAF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8F614B-E439-4216-9A50-E078EF0FC6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0E785C-88C0-41CE-832B-0575203E39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5816FE-4994-4B2D-9E61-6E564EE8A8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EEA68F-2B79-4E92-8DF3-426F26AED4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88631B-EEA2-49BC-8AC8-76A22860D8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BCB9F6-7FAC-4C4E-A505-962C492783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7536A-6258-4047-B8AA-9425A3A197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33DA89-8FF7-4D32-A173-6C231BC79C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1E590F-6AE4-44B1-968B-5B29887384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D893B7-0049-47B9-BE02-4E30AF769D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98228D-70ED-47D4-9AE5-D528F0EB95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15120938 h 1912"/>
              <a:gd name="T4" fmla="*/ 0 w 1588"/>
              <a:gd name="T5" fmla="*/ 15120938 h 1912"/>
              <a:gd name="T6" fmla="*/ 0 w 1588"/>
              <a:gd name="T7" fmla="*/ 151209375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1DB26F-11D0-46F4-9F71-19408BC0371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97BA0A-C1E4-405A-9867-CF289AE902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EEF6D8-54EF-4BEA-9879-EF7855BFAF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7F111-AC9D-49AB-B1DA-BEF2241715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F400B-C422-4507-AB31-3A83053FE1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5DD580-D0BB-44D5-9134-DC58991D6B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B6517D-C229-40FA-8125-263B6FF72F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6FC59-C83E-4CD4-86DB-DB70051CF7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40A91E-1167-4FEA-8AAF-E86AAA37FE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58D5DC-1BAF-4891-ABCC-452AEABB9C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DD25CF-2D1A-4730-A652-CC26ABFD16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F16129-ECD6-4593-86BD-7679264400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ECD5A-B846-4E4B-9A3A-381A2EB6D3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F1CF84-9B60-4B47-9537-7E2D7E8EF1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91D67B-74B2-4448-BD99-D89EC58926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888636-C7DB-4C0B-9040-ABAE83BEF7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676C0D-7AD3-48EF-A5F6-AB280AA7D5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76B8D7-EBD5-4AAC-BABD-8A35BF0135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7ADA3288-A735-4A7E-96F7-567AB535F88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048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057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2066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2049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049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049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070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073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0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0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03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04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05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</a:lstStyle>
          <a:p>
            <a:fld id="{10A0441A-70C0-485F-9ADA-7C49758EEA5F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3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E8535D8F-7355-4779-9A5F-5D1F8C67172A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4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37.gif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7.jpeg"/><Relationship Id="rId11" Type="http://schemas.openxmlformats.org/officeDocument/2006/relationships/image" Target="../media/image19.jpeg"/><Relationship Id="rId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0.gif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5.png"/><Relationship Id="rId5" Type="http://schemas.openxmlformats.org/officeDocument/2006/relationships/image" Target="../media/image31.wmf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http://dethi.violet.vn/js/tiny_mce/plugins/emotions/images/smiley-surprised.gif" TargetMode="External"/><Relationship Id="rId3" Type="http://schemas.openxmlformats.org/officeDocument/2006/relationships/image" Target="../media/image30.gif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5.xml"/><Relationship Id="rId6" Type="http://schemas.openxmlformats.org/officeDocument/2006/relationships/image" Target="http://dethi.violet.vn/js/tiny_mce/plugins/emotions/images/smiley-cry.gif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KAGAYA~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2971800" y="1600200"/>
            <a:ext cx="3733800" cy="332898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0361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KHOA HỌC</a:t>
            </a:r>
          </a:p>
          <a:p>
            <a:pPr algn="ctr"/>
            <a:r>
              <a:rPr lang="en-US" sz="3600" b="1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                 </a:t>
            </a:r>
          </a:p>
          <a:p>
            <a:pPr algn="ctr"/>
            <a:r>
              <a:rPr lang="en-US" sz="3600" b="1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LỚP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Frames PPT 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5" descr="flowerba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6096000"/>
            <a:ext cx="685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371600" y="609600"/>
            <a:ext cx="67056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Arial" charset="0"/>
              </a:rPr>
              <a:t>Nêu cảm giác của bạn lúc khoẻ?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Arial" charset="0"/>
              </a:rPr>
              <a:t>Em hãy nêu những biểu hiện khi bị bệnh?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Arial" charset="0"/>
              </a:rPr>
              <a:t>Khi trong ng</a:t>
            </a:r>
            <a:r>
              <a:rPr lang="vi-VN" sz="2400" b="1">
                <a:solidFill>
                  <a:srgbClr val="FF3300"/>
                </a:solidFill>
                <a:latin typeface="Arial" charset="0"/>
              </a:rPr>
              <a:t>ư</a:t>
            </a:r>
            <a:r>
              <a:rPr lang="en-US" sz="2400" b="1">
                <a:solidFill>
                  <a:srgbClr val="FF3300"/>
                </a:solidFill>
                <a:latin typeface="Arial" charset="0"/>
              </a:rPr>
              <a:t>ời cảm thấy khó chịu không bình th</a:t>
            </a:r>
            <a:r>
              <a:rPr lang="vi-VN" sz="2400" b="1">
                <a:solidFill>
                  <a:srgbClr val="FF3300"/>
                </a:solidFill>
                <a:latin typeface="Arial" charset="0"/>
              </a:rPr>
              <a:t>ư</a:t>
            </a:r>
            <a:r>
              <a:rPr lang="en-US" sz="2400" b="1">
                <a:solidFill>
                  <a:srgbClr val="FF3300"/>
                </a:solidFill>
                <a:latin typeface="Arial" charset="0"/>
              </a:rPr>
              <a:t>ờng, em phải làm gì?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rgbClr val="3333FF"/>
                </a:solidFill>
                <a:latin typeface="Arial" charset="0"/>
              </a:rPr>
              <a:t>Khi khoẻ mạnh ta cảm thấy thoải mái, dễ chịu; khi bị bệnh có thể có những biểu hiện nh</a:t>
            </a:r>
            <a:r>
              <a:rPr lang="vi-VN" sz="2400" b="1">
                <a:solidFill>
                  <a:srgbClr val="3333FF"/>
                </a:solidFill>
                <a:latin typeface="Arial" charset="0"/>
              </a:rPr>
              <a:t>ư</a:t>
            </a:r>
            <a:r>
              <a:rPr lang="en-US" sz="2400" b="1">
                <a:solidFill>
                  <a:srgbClr val="3333FF"/>
                </a:solidFill>
                <a:latin typeface="Arial" charset="0"/>
              </a:rPr>
              <a:t> hắt h</a:t>
            </a:r>
            <a:r>
              <a:rPr lang="vi-VN" sz="2400" b="1">
                <a:solidFill>
                  <a:srgbClr val="3333FF"/>
                </a:solidFill>
                <a:latin typeface="Arial" charset="0"/>
              </a:rPr>
              <a:t>ơ</a:t>
            </a:r>
            <a:r>
              <a:rPr lang="en-US" sz="2400" b="1">
                <a:solidFill>
                  <a:srgbClr val="3333FF"/>
                </a:solidFill>
                <a:latin typeface="Arial" charset="0"/>
              </a:rPr>
              <a:t>i, sổ mũi, chán </a:t>
            </a:r>
            <a:r>
              <a:rPr lang="vi-VN" sz="2400" b="1">
                <a:solidFill>
                  <a:srgbClr val="3333FF"/>
                </a:solidFill>
                <a:latin typeface="Arial" charset="0"/>
              </a:rPr>
              <a:t>ă</a:t>
            </a:r>
            <a:r>
              <a:rPr lang="en-US" sz="2400" b="1">
                <a:solidFill>
                  <a:srgbClr val="3333FF"/>
                </a:solidFill>
                <a:latin typeface="Arial" charset="0"/>
              </a:rPr>
              <a:t>n, mệt mỏi hoặc </a:t>
            </a:r>
            <a:r>
              <a:rPr lang="vi-VN" sz="2400" b="1">
                <a:solidFill>
                  <a:srgbClr val="3333FF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3333FF"/>
                </a:solidFill>
                <a:latin typeface="Arial" charset="0"/>
              </a:rPr>
              <a:t>au bụng, nôn mửa, tiêu chảy, sốt cao,…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rgbClr val="9900CC"/>
                </a:solidFill>
                <a:latin typeface="Arial" charset="0"/>
              </a:rPr>
              <a:t>- Khi trong ng</a:t>
            </a:r>
            <a:r>
              <a:rPr lang="vi-VN" sz="2400" b="1">
                <a:solidFill>
                  <a:srgbClr val="9900CC"/>
                </a:solidFill>
                <a:latin typeface="Arial" charset="0"/>
              </a:rPr>
              <a:t>ư</a:t>
            </a:r>
            <a:r>
              <a:rPr lang="en-US" sz="2400" b="1">
                <a:solidFill>
                  <a:srgbClr val="9900CC"/>
                </a:solidFill>
                <a:latin typeface="Arial" charset="0"/>
              </a:rPr>
              <a:t>ời cảm thấy khó chịu và không bình th</a:t>
            </a:r>
            <a:r>
              <a:rPr lang="vi-VN" sz="2400" b="1">
                <a:solidFill>
                  <a:srgbClr val="9900CC"/>
                </a:solidFill>
                <a:latin typeface="Arial" charset="0"/>
              </a:rPr>
              <a:t>ư</a:t>
            </a:r>
            <a:r>
              <a:rPr lang="en-US" sz="2400" b="1">
                <a:solidFill>
                  <a:srgbClr val="9900CC"/>
                </a:solidFill>
                <a:latin typeface="Arial" charset="0"/>
              </a:rPr>
              <a:t>ờng phải báo ngay cho cha mẹ hoặc ng</a:t>
            </a:r>
            <a:r>
              <a:rPr lang="vi-VN" sz="2400" b="1">
                <a:solidFill>
                  <a:srgbClr val="9900CC"/>
                </a:solidFill>
                <a:latin typeface="Arial" charset="0"/>
              </a:rPr>
              <a:t>ư</a:t>
            </a:r>
            <a:r>
              <a:rPr lang="en-US" sz="2400" b="1">
                <a:solidFill>
                  <a:srgbClr val="9900CC"/>
                </a:solidFill>
                <a:latin typeface="Arial" charset="0"/>
              </a:rPr>
              <a:t>ời lớn biết </a:t>
            </a:r>
            <a:r>
              <a:rPr lang="vi-VN" sz="2400" b="1">
                <a:solidFill>
                  <a:srgbClr val="9900CC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9900CC"/>
                </a:solidFill>
                <a:latin typeface="Arial" charset="0"/>
              </a:rPr>
              <a:t>ể kịp thời phát hiện bệnh và chữa trị.</a:t>
            </a:r>
          </a:p>
        </p:txBody>
      </p:sp>
      <p:sp>
        <p:nvSpPr>
          <p:cNvPr id="29703" name="WordArt 7"/>
          <p:cNvSpPr>
            <a:spLocks noChangeArrowheads="1" noChangeShapeType="1" noTextEdit="1"/>
          </p:cNvSpPr>
          <p:nvPr/>
        </p:nvSpPr>
        <p:spPr bwMode="auto">
          <a:xfrm>
            <a:off x="3200400" y="1447800"/>
            <a:ext cx="2128838" cy="6000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BÀI HỌC</a:t>
            </a:r>
          </a:p>
        </p:txBody>
      </p:sp>
      <p:pic>
        <p:nvPicPr>
          <p:cNvPr id="29704" name="Picture 8" descr="c1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100" y="685800"/>
            <a:ext cx="11557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9" descr="c1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381000"/>
            <a:ext cx="1066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" descr="Frames PPT 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</p:pic>
      <p:pic>
        <p:nvPicPr>
          <p:cNvPr id="9227" name="Picture 11" descr="007-C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600200"/>
            <a:ext cx="861060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WordArt 12"/>
          <p:cNvSpPr>
            <a:spLocks noChangeArrowheads="1" noChangeShapeType="1" noTextEdit="1"/>
          </p:cNvSpPr>
          <p:nvPr/>
        </p:nvSpPr>
        <p:spPr bwMode="auto">
          <a:xfrm>
            <a:off x="2971800" y="1905000"/>
            <a:ext cx="2971800" cy="213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972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GIỜ HỌC KẾT THÚC </a:t>
            </a:r>
          </a:p>
          <a:p>
            <a:pPr algn="ctr"/>
            <a:r>
              <a:rPr lang="vi-VN" sz="3600" b="1" kern="1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XIN CHÂN THÀNH CẢM ƠN!</a:t>
            </a:r>
            <a:endParaRPr lang="en-US" sz="3600" b="1" kern="10">
              <a:ln w="9525">
                <a:solidFill>
                  <a:srgbClr val="CC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"/>
              <a:cs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Frames PPT 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>
            <a:off x="3124200" y="838200"/>
            <a:ext cx="2209800" cy="8001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KHOA HỌC</a:t>
            </a:r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533400" y="1371600"/>
            <a:ext cx="1219200" cy="6858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1" i="1">
                <a:latin typeface="Arial" charset="0"/>
              </a:rPr>
              <a:t>Tiết 15</a:t>
            </a:r>
          </a:p>
        </p:txBody>
      </p:sp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1905000" y="1524000"/>
            <a:ext cx="6096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BẠN CẢM THẤY THẾ NÀO KHI BỊ BỆNH?</a:t>
            </a:r>
          </a:p>
        </p:txBody>
      </p:sp>
      <p:pic>
        <p:nvPicPr>
          <p:cNvPr id="4107" name="Picture 11" descr="H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362200"/>
            <a:ext cx="4938713" cy="3132138"/>
          </a:xfrm>
          <a:prstGeom prst="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</p:spPr>
      </p:pic>
      <p:pic>
        <p:nvPicPr>
          <p:cNvPr id="7175" name="Picture 12" descr="Bauernba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5622925"/>
            <a:ext cx="54864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nimBg="1"/>
      <p:bldP spid="4104" grpId="0" animBg="1"/>
      <p:bldP spid="410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H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457200"/>
            <a:ext cx="2362200" cy="1524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195" name="Picture 7" descr="H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4419600"/>
            <a:ext cx="2457450" cy="1600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196" name="Picture 8" descr="H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91263" y="457200"/>
            <a:ext cx="2395537" cy="1524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197" name="Picture 14" descr="H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457200"/>
            <a:ext cx="2362200" cy="1600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198" name="Picture 15" descr="flowerba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096000"/>
            <a:ext cx="891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5" descr="XMSTRER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0" y="457200"/>
            <a:ext cx="288925" cy="578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5" descr="XMSTRER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8824913" y="381000"/>
            <a:ext cx="319087" cy="601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AutoShape 18"/>
          <p:cNvSpPr>
            <a:spLocks noChangeArrowheads="1"/>
          </p:cNvSpPr>
          <p:nvPr/>
        </p:nvSpPr>
        <p:spPr bwMode="auto">
          <a:xfrm>
            <a:off x="2505075" y="495300"/>
            <a:ext cx="304800" cy="304800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latin typeface="Arial" charset="0"/>
              </a:rPr>
              <a:t>1</a:t>
            </a:r>
          </a:p>
        </p:txBody>
      </p:sp>
      <p:sp>
        <p:nvSpPr>
          <p:cNvPr id="8202" name="Rectangle 19"/>
          <p:cNvSpPr>
            <a:spLocks noChangeArrowheads="1"/>
          </p:cNvSpPr>
          <p:nvPr/>
        </p:nvSpPr>
        <p:spPr bwMode="auto">
          <a:xfrm>
            <a:off x="2290763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8203" name="Rectangle 20"/>
          <p:cNvSpPr>
            <a:spLocks noChangeArrowheads="1"/>
          </p:cNvSpPr>
          <p:nvPr/>
        </p:nvSpPr>
        <p:spPr bwMode="auto">
          <a:xfrm>
            <a:off x="2290763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8204" name="Rectangle 22"/>
          <p:cNvSpPr>
            <a:spLocks noChangeArrowheads="1"/>
          </p:cNvSpPr>
          <p:nvPr/>
        </p:nvSpPr>
        <p:spPr bwMode="auto">
          <a:xfrm>
            <a:off x="2290763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8205" name="AutoShape 27"/>
          <p:cNvSpPr>
            <a:spLocks noChangeArrowheads="1"/>
          </p:cNvSpPr>
          <p:nvPr/>
        </p:nvSpPr>
        <p:spPr bwMode="auto">
          <a:xfrm>
            <a:off x="5405438" y="476250"/>
            <a:ext cx="304800" cy="304800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latin typeface="Arial" charset="0"/>
              </a:rPr>
              <a:t>2</a:t>
            </a:r>
          </a:p>
        </p:txBody>
      </p:sp>
      <p:sp>
        <p:nvSpPr>
          <p:cNvPr id="8206" name="AutoShape 28"/>
          <p:cNvSpPr>
            <a:spLocks noChangeArrowheads="1"/>
          </p:cNvSpPr>
          <p:nvPr/>
        </p:nvSpPr>
        <p:spPr bwMode="auto">
          <a:xfrm>
            <a:off x="8439150" y="4419600"/>
            <a:ext cx="304800" cy="304800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latin typeface="Arial" charset="0"/>
              </a:rPr>
              <a:t>9</a:t>
            </a:r>
          </a:p>
        </p:txBody>
      </p:sp>
      <p:sp>
        <p:nvSpPr>
          <p:cNvPr id="8207" name="AutoShape 29"/>
          <p:cNvSpPr>
            <a:spLocks noChangeArrowheads="1"/>
          </p:cNvSpPr>
          <p:nvPr/>
        </p:nvSpPr>
        <p:spPr bwMode="auto">
          <a:xfrm>
            <a:off x="5410200" y="4419600"/>
            <a:ext cx="304800" cy="304800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latin typeface="Arial" charset="0"/>
              </a:rPr>
              <a:t>8</a:t>
            </a:r>
          </a:p>
        </p:txBody>
      </p:sp>
      <p:sp>
        <p:nvSpPr>
          <p:cNvPr id="8208" name="AutoShape 30"/>
          <p:cNvSpPr>
            <a:spLocks noChangeArrowheads="1"/>
          </p:cNvSpPr>
          <p:nvPr/>
        </p:nvSpPr>
        <p:spPr bwMode="auto">
          <a:xfrm>
            <a:off x="2438400" y="4495800"/>
            <a:ext cx="304800" cy="304800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latin typeface="Arial" charset="0"/>
              </a:rPr>
              <a:t>7</a:t>
            </a:r>
          </a:p>
        </p:txBody>
      </p:sp>
      <p:sp>
        <p:nvSpPr>
          <p:cNvPr id="8209" name="AutoShape 32"/>
          <p:cNvSpPr>
            <a:spLocks noChangeArrowheads="1"/>
          </p:cNvSpPr>
          <p:nvPr/>
        </p:nvSpPr>
        <p:spPr bwMode="auto">
          <a:xfrm>
            <a:off x="5410200" y="2466975"/>
            <a:ext cx="304800" cy="304800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latin typeface="Arial" charset="0"/>
              </a:rPr>
              <a:t>5</a:t>
            </a:r>
          </a:p>
        </p:txBody>
      </p:sp>
      <p:sp>
        <p:nvSpPr>
          <p:cNvPr id="8210" name="AutoShape 33"/>
          <p:cNvSpPr>
            <a:spLocks noChangeArrowheads="1"/>
          </p:cNvSpPr>
          <p:nvPr/>
        </p:nvSpPr>
        <p:spPr bwMode="auto">
          <a:xfrm>
            <a:off x="2514600" y="2438400"/>
            <a:ext cx="304800" cy="304800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latin typeface="Arial" charset="0"/>
              </a:rPr>
              <a:t>4</a:t>
            </a:r>
          </a:p>
        </p:txBody>
      </p:sp>
      <p:sp>
        <p:nvSpPr>
          <p:cNvPr id="8211" name="AutoShape 34"/>
          <p:cNvSpPr>
            <a:spLocks noChangeArrowheads="1"/>
          </p:cNvSpPr>
          <p:nvPr/>
        </p:nvSpPr>
        <p:spPr bwMode="auto">
          <a:xfrm>
            <a:off x="8362950" y="476250"/>
            <a:ext cx="304800" cy="304800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latin typeface="Arial" charset="0"/>
              </a:rPr>
              <a:t>3</a:t>
            </a:r>
          </a:p>
        </p:txBody>
      </p:sp>
      <p:pic>
        <p:nvPicPr>
          <p:cNvPr id="8212" name="Picture 4" descr="H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00800" y="2514600"/>
            <a:ext cx="2352675" cy="1524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213" name="Picture 5" descr="H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29000" y="4419600"/>
            <a:ext cx="2286000" cy="163988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214" name="Picture 10" descr="H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352800" y="2438400"/>
            <a:ext cx="2362200" cy="1524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215" name="Picture 12" descr="H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57200" y="2438400"/>
            <a:ext cx="2362200" cy="15081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216" name="Picture 13" descr="H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57200" y="4419600"/>
            <a:ext cx="2362200" cy="1600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2290763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8218" name="AutoShape 39"/>
          <p:cNvSpPr>
            <a:spLocks noChangeArrowheads="1"/>
          </p:cNvSpPr>
          <p:nvPr/>
        </p:nvSpPr>
        <p:spPr bwMode="auto">
          <a:xfrm>
            <a:off x="5410200" y="4495800"/>
            <a:ext cx="304800" cy="304800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latin typeface="Arial" charset="0"/>
              </a:rPr>
              <a:t>8</a:t>
            </a:r>
          </a:p>
        </p:txBody>
      </p:sp>
      <p:sp>
        <p:nvSpPr>
          <p:cNvPr id="8219" name="AutoShape 41"/>
          <p:cNvSpPr>
            <a:spLocks noChangeArrowheads="1"/>
          </p:cNvSpPr>
          <p:nvPr/>
        </p:nvSpPr>
        <p:spPr bwMode="auto">
          <a:xfrm>
            <a:off x="2514600" y="4419600"/>
            <a:ext cx="304800" cy="304800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latin typeface="Arial" charset="0"/>
              </a:rPr>
              <a:t>7</a:t>
            </a:r>
          </a:p>
        </p:txBody>
      </p:sp>
      <p:sp>
        <p:nvSpPr>
          <p:cNvPr id="8220" name="AutoShape 42"/>
          <p:cNvSpPr>
            <a:spLocks noChangeArrowheads="1"/>
          </p:cNvSpPr>
          <p:nvPr/>
        </p:nvSpPr>
        <p:spPr bwMode="auto">
          <a:xfrm>
            <a:off x="2514600" y="2438400"/>
            <a:ext cx="304800" cy="304800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latin typeface="Arial" charset="0"/>
              </a:rPr>
              <a:t>4</a:t>
            </a:r>
          </a:p>
        </p:txBody>
      </p:sp>
      <p:sp>
        <p:nvSpPr>
          <p:cNvPr id="8221" name="AutoShape 43"/>
          <p:cNvSpPr>
            <a:spLocks noChangeArrowheads="1"/>
          </p:cNvSpPr>
          <p:nvPr/>
        </p:nvSpPr>
        <p:spPr bwMode="auto">
          <a:xfrm>
            <a:off x="5410200" y="2438400"/>
            <a:ext cx="304800" cy="304800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latin typeface="Arial" charset="0"/>
              </a:rPr>
              <a:t>5</a:t>
            </a:r>
          </a:p>
        </p:txBody>
      </p:sp>
      <p:sp>
        <p:nvSpPr>
          <p:cNvPr id="8222" name="AutoShape 44"/>
          <p:cNvSpPr>
            <a:spLocks noChangeArrowheads="1"/>
          </p:cNvSpPr>
          <p:nvPr/>
        </p:nvSpPr>
        <p:spPr bwMode="auto">
          <a:xfrm>
            <a:off x="8434388" y="2514600"/>
            <a:ext cx="304800" cy="304800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latin typeface="Arial" charset="0"/>
              </a:rPr>
              <a:t>6</a:t>
            </a:r>
          </a:p>
        </p:txBody>
      </p:sp>
      <p:sp>
        <p:nvSpPr>
          <p:cNvPr id="8223" name="Text Box 45"/>
          <p:cNvSpPr txBox="1">
            <a:spLocks noChangeArrowheads="1"/>
          </p:cNvSpPr>
          <p:nvPr/>
        </p:nvSpPr>
        <p:spPr bwMode="auto">
          <a:xfrm>
            <a:off x="2667000" y="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3333FF"/>
                </a:solidFill>
                <a:latin typeface="Arial" charset="0"/>
              </a:rPr>
              <a:t>Hoạt </a:t>
            </a:r>
            <a:r>
              <a:rPr lang="vi-VN" sz="2400" b="1">
                <a:solidFill>
                  <a:srgbClr val="3333FF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3333FF"/>
                </a:solidFill>
                <a:latin typeface="Arial" charset="0"/>
              </a:rPr>
              <a:t>ộng 1: Quan sát tranh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H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4419600"/>
            <a:ext cx="2352675" cy="1524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219" name="Picture 6" descr="H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419600"/>
            <a:ext cx="2286000" cy="163988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220" name="Picture 7" descr="H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533400"/>
            <a:ext cx="2362200" cy="1524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221" name="Picture 8" descr="H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4572000"/>
            <a:ext cx="2438400" cy="15081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222" name="Picture 9" descr="H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2514600"/>
            <a:ext cx="2362200" cy="1600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223" name="Rectangle 10"/>
          <p:cNvSpPr>
            <a:spLocks noChangeArrowheads="1"/>
          </p:cNvSpPr>
          <p:nvPr/>
        </p:nvSpPr>
        <p:spPr bwMode="auto">
          <a:xfrm>
            <a:off x="2290763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  <p:pic>
        <p:nvPicPr>
          <p:cNvPr id="9224" name="Picture 11" descr="H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24600" y="533400"/>
            <a:ext cx="2362200" cy="1524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225" name="Picture 12" descr="H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1963" y="533400"/>
            <a:ext cx="2362200" cy="1524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226" name="Picture 13" descr="H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" y="2514600"/>
            <a:ext cx="2362200" cy="1600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227" name="Picture 14" descr="H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24600" y="2514600"/>
            <a:ext cx="2381250" cy="1600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228" name="Picture 15" descr="flowerba[1]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6096000"/>
            <a:ext cx="891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9" name="AutoShape 16"/>
          <p:cNvSpPr>
            <a:spLocks noChangeArrowheads="1"/>
          </p:cNvSpPr>
          <p:nvPr/>
        </p:nvSpPr>
        <p:spPr bwMode="auto">
          <a:xfrm>
            <a:off x="2514600" y="533400"/>
            <a:ext cx="304800" cy="304800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latin typeface="Arial" charset="0"/>
              </a:rPr>
              <a:t>3</a:t>
            </a:r>
          </a:p>
        </p:txBody>
      </p:sp>
      <p:sp>
        <p:nvSpPr>
          <p:cNvPr id="9230" name="AutoShape 17"/>
          <p:cNvSpPr>
            <a:spLocks noChangeArrowheads="1"/>
          </p:cNvSpPr>
          <p:nvPr/>
        </p:nvSpPr>
        <p:spPr bwMode="auto">
          <a:xfrm>
            <a:off x="2514600" y="2514600"/>
            <a:ext cx="304800" cy="304800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latin typeface="Arial" charset="0"/>
              </a:rPr>
              <a:t>1</a:t>
            </a:r>
          </a:p>
        </p:txBody>
      </p:sp>
      <p:sp>
        <p:nvSpPr>
          <p:cNvPr id="9231" name="AutoShape 18"/>
          <p:cNvSpPr>
            <a:spLocks noChangeArrowheads="1"/>
          </p:cNvSpPr>
          <p:nvPr/>
        </p:nvSpPr>
        <p:spPr bwMode="auto">
          <a:xfrm>
            <a:off x="2438400" y="4419600"/>
            <a:ext cx="304800" cy="304800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latin typeface="Arial" charset="0"/>
              </a:rPr>
              <a:t>8</a:t>
            </a:r>
          </a:p>
        </p:txBody>
      </p:sp>
      <p:sp>
        <p:nvSpPr>
          <p:cNvPr id="9232" name="AutoShape 19"/>
          <p:cNvSpPr>
            <a:spLocks noChangeArrowheads="1"/>
          </p:cNvSpPr>
          <p:nvPr/>
        </p:nvSpPr>
        <p:spPr bwMode="auto">
          <a:xfrm>
            <a:off x="5410200" y="533400"/>
            <a:ext cx="304800" cy="304800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latin typeface="Arial" charset="0"/>
              </a:rPr>
              <a:t>5</a:t>
            </a:r>
          </a:p>
        </p:txBody>
      </p:sp>
      <p:sp>
        <p:nvSpPr>
          <p:cNvPr id="9233" name="AutoShape 20"/>
          <p:cNvSpPr>
            <a:spLocks noChangeArrowheads="1"/>
          </p:cNvSpPr>
          <p:nvPr/>
        </p:nvSpPr>
        <p:spPr bwMode="auto">
          <a:xfrm>
            <a:off x="5410200" y="2514600"/>
            <a:ext cx="304800" cy="304800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latin typeface="Arial" charset="0"/>
              </a:rPr>
              <a:t>7</a:t>
            </a:r>
          </a:p>
        </p:txBody>
      </p:sp>
      <p:sp>
        <p:nvSpPr>
          <p:cNvPr id="9234" name="AutoShape 21"/>
          <p:cNvSpPr>
            <a:spLocks noChangeArrowheads="1"/>
          </p:cNvSpPr>
          <p:nvPr/>
        </p:nvSpPr>
        <p:spPr bwMode="auto">
          <a:xfrm>
            <a:off x="5410200" y="4572000"/>
            <a:ext cx="304800" cy="304800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latin typeface="Arial" charset="0"/>
              </a:rPr>
              <a:t>4</a:t>
            </a:r>
          </a:p>
        </p:txBody>
      </p:sp>
      <p:sp>
        <p:nvSpPr>
          <p:cNvPr id="9235" name="AutoShape 22"/>
          <p:cNvSpPr>
            <a:spLocks noChangeArrowheads="1"/>
          </p:cNvSpPr>
          <p:nvPr/>
        </p:nvSpPr>
        <p:spPr bwMode="auto">
          <a:xfrm>
            <a:off x="8382000" y="533400"/>
            <a:ext cx="304800" cy="304800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latin typeface="Arial" charset="0"/>
              </a:rPr>
              <a:t>2</a:t>
            </a:r>
          </a:p>
        </p:txBody>
      </p:sp>
      <p:sp>
        <p:nvSpPr>
          <p:cNvPr id="9236" name="AutoShape 23"/>
          <p:cNvSpPr>
            <a:spLocks noChangeArrowheads="1"/>
          </p:cNvSpPr>
          <p:nvPr/>
        </p:nvSpPr>
        <p:spPr bwMode="auto">
          <a:xfrm>
            <a:off x="8382000" y="2514600"/>
            <a:ext cx="304800" cy="304800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latin typeface="Arial" charset="0"/>
              </a:rPr>
              <a:t>9</a:t>
            </a:r>
          </a:p>
        </p:txBody>
      </p:sp>
      <p:sp>
        <p:nvSpPr>
          <p:cNvPr id="9237" name="AutoShape 24"/>
          <p:cNvSpPr>
            <a:spLocks noChangeArrowheads="1"/>
          </p:cNvSpPr>
          <p:nvPr/>
        </p:nvSpPr>
        <p:spPr bwMode="auto">
          <a:xfrm>
            <a:off x="8382000" y="4419600"/>
            <a:ext cx="304800" cy="304800"/>
          </a:xfrm>
          <a:prstGeom prst="star16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latin typeface="Arial" charset="0"/>
              </a:rPr>
              <a:t>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ar_06_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H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810000"/>
            <a:ext cx="3352800" cy="1981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6390" name="Picture 6" descr="H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1219200"/>
            <a:ext cx="2895600" cy="1981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6391" name="Picture 7" descr="H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1219200"/>
            <a:ext cx="2667000" cy="1981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ar_06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H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066800"/>
            <a:ext cx="2971800" cy="2057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7414" name="Picture 6" descr="H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3657600"/>
            <a:ext cx="3505200" cy="21336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7415" name="Picture 7" descr="H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066800"/>
            <a:ext cx="2895600" cy="2057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ar_06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H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3657600"/>
            <a:ext cx="3733800" cy="2057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8438" name="Picture 6" descr="H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990600"/>
            <a:ext cx="2971800" cy="1905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8439" name="Picture 7" descr="H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990600"/>
            <a:ext cx="2971800" cy="1905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447800" y="228600"/>
            <a:ext cx="67818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HĐ 2: </a:t>
            </a:r>
            <a:r>
              <a:rPr lang="en-US" sz="2600" b="1">
                <a:latin typeface="Arial" charset="0"/>
              </a:rPr>
              <a:t>Những dấu hiệu và việc làm khi bị bệnh</a:t>
            </a:r>
          </a:p>
        </p:txBody>
      </p:sp>
      <p:pic>
        <p:nvPicPr>
          <p:cNvPr id="19461" name="Picture 5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447800"/>
            <a:ext cx="1066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2438400" y="1828800"/>
            <a:ext cx="5867400" cy="2895600"/>
          </a:xfrm>
          <a:prstGeom prst="cloudCallout">
            <a:avLst>
              <a:gd name="adj1" fmla="val -60472"/>
              <a:gd name="adj2" fmla="val -46218"/>
            </a:avLst>
          </a:prstGeom>
          <a:solidFill>
            <a:srgbClr val="66FF99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marL="342900" indent="-342900" eaLnBrk="1" hangingPunct="1">
              <a:buFontTx/>
              <a:buAutoNum type="arabicParenR"/>
            </a:pPr>
            <a:r>
              <a:rPr lang="en-US" sz="2000" b="1">
                <a:latin typeface="Arial" charset="0"/>
              </a:rPr>
              <a:t>Bạn </a:t>
            </a:r>
            <a:r>
              <a:rPr lang="vi-VN" sz="2000" b="1">
                <a:latin typeface="Arial" charset="0"/>
              </a:rPr>
              <a:t>đ</a:t>
            </a:r>
            <a:r>
              <a:rPr lang="en-US" sz="2000" b="1">
                <a:latin typeface="Arial" charset="0"/>
              </a:rPr>
              <a:t>ã từng bị mắc bệnh gì?</a:t>
            </a:r>
          </a:p>
          <a:p>
            <a:pPr marL="342900" indent="-342900" eaLnBrk="1" hangingPunct="1"/>
            <a:r>
              <a:rPr lang="en-US" sz="2000" b="1">
                <a:latin typeface="Arial" charset="0"/>
              </a:rPr>
              <a:t>2) Khi bị bệnh </a:t>
            </a:r>
            <a:r>
              <a:rPr lang="vi-VN" sz="2000" b="1">
                <a:latin typeface="Arial" charset="0"/>
              </a:rPr>
              <a:t>đ</a:t>
            </a:r>
            <a:r>
              <a:rPr lang="en-US" sz="2000" b="1">
                <a:latin typeface="Arial" charset="0"/>
              </a:rPr>
              <a:t>ó bạn cảm thấy trong ng</a:t>
            </a:r>
            <a:r>
              <a:rPr lang="vi-VN" sz="2000" b="1">
                <a:latin typeface="Arial" charset="0"/>
              </a:rPr>
              <a:t>ư</a:t>
            </a:r>
            <a:r>
              <a:rPr lang="en-US" sz="2000" b="1">
                <a:latin typeface="Arial" charset="0"/>
              </a:rPr>
              <a:t>ời nh</a:t>
            </a:r>
            <a:r>
              <a:rPr lang="vi-VN" sz="2000" b="1">
                <a:latin typeface="Arial" charset="0"/>
              </a:rPr>
              <a:t>ư</a:t>
            </a:r>
            <a:r>
              <a:rPr lang="en-US" sz="2000" b="1">
                <a:latin typeface="Arial" charset="0"/>
              </a:rPr>
              <a:t> thế nào?</a:t>
            </a:r>
          </a:p>
          <a:p>
            <a:pPr marL="342900" indent="-342900" eaLnBrk="1" hangingPunct="1"/>
            <a:r>
              <a:rPr lang="en-US" sz="2000" b="1">
                <a:latin typeface="Arial" charset="0"/>
              </a:rPr>
              <a:t>3) Khi có dấu hiệu bị bệnh bạn phải làm gì? Tại sao phải làm nh</a:t>
            </a:r>
            <a:r>
              <a:rPr lang="vi-VN" sz="2000" b="1">
                <a:latin typeface="Arial" charset="0"/>
              </a:rPr>
              <a:t>ư</a:t>
            </a:r>
            <a:r>
              <a:rPr lang="en-US" sz="2000" b="1">
                <a:latin typeface="Arial" charset="0"/>
              </a:rPr>
              <a:t> vậy?</a:t>
            </a:r>
          </a:p>
        </p:txBody>
      </p:sp>
      <p:pic>
        <p:nvPicPr>
          <p:cNvPr id="13317" name="Picture 15" descr="XMSTRER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1066800"/>
            <a:ext cx="223838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0" descr="CRNRC40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922963"/>
            <a:ext cx="1617663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9" descr="Bauernba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400" y="5622925"/>
            <a:ext cx="54864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5" descr="XMSTRER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8840788" y="1219200"/>
            <a:ext cx="201612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4" descr="POINSET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800000">
            <a:off x="7696200" y="5410200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5" descr="POINSET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7868444" y="2381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6" descr="POINSET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7" descr="POINSET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5400000">
            <a:off x="-2381" y="5582444"/>
            <a:ext cx="12779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4" name="Picture 18" descr="H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7400" y="1524000"/>
            <a:ext cx="5181600" cy="3581400"/>
          </a:xfrm>
          <a:prstGeom prst="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  <p:bldP spid="1946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133600"/>
            <a:ext cx="1066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1524000" y="228600"/>
            <a:ext cx="6400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  <a:latin typeface="Arial" charset="0"/>
              </a:rPr>
              <a:t>TRÒ CH</a:t>
            </a:r>
            <a:r>
              <a:rPr lang="vi-VN" sz="2000" b="1">
                <a:solidFill>
                  <a:schemeClr val="hlink"/>
                </a:solidFill>
                <a:latin typeface="Arial" charset="0"/>
              </a:rPr>
              <a:t>Ơ</a:t>
            </a:r>
            <a:r>
              <a:rPr lang="en-US" sz="2000" b="1">
                <a:solidFill>
                  <a:schemeClr val="hlink"/>
                </a:solidFill>
                <a:latin typeface="Arial" charset="0"/>
              </a:rPr>
              <a:t>I ĐÓNG VAI MẸ </a:t>
            </a:r>
            <a:r>
              <a:rPr lang="vi-VN" sz="2000" b="1">
                <a:solidFill>
                  <a:schemeClr val="hlink"/>
                </a:solidFill>
                <a:latin typeface="Arial" charset="0"/>
              </a:rPr>
              <a:t>Ơ</a:t>
            </a:r>
            <a:r>
              <a:rPr lang="en-US" sz="2000" b="1">
                <a:solidFill>
                  <a:schemeClr val="hlink"/>
                </a:solidFill>
                <a:latin typeface="Arial" charset="0"/>
              </a:rPr>
              <a:t>I, CON…SỐT</a:t>
            </a:r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2895600" y="838200"/>
            <a:ext cx="5105400" cy="1752600"/>
          </a:xfrm>
          <a:prstGeom prst="wedgeEllipseCallout">
            <a:avLst>
              <a:gd name="adj1" fmla="val -81903"/>
              <a:gd name="adj2" fmla="val 5996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000">
                <a:solidFill>
                  <a:schemeClr val="bg2"/>
                </a:solidFill>
                <a:latin typeface="Arial" charset="0"/>
              </a:rPr>
              <a:t>*Tình huống1:Bạn Lan bị </a:t>
            </a:r>
            <a:r>
              <a:rPr lang="vi-VN" sz="2000">
                <a:solidFill>
                  <a:schemeClr val="bg2"/>
                </a:solidFill>
                <a:latin typeface="Arial" charset="0"/>
              </a:rPr>
              <a:t>đ</a:t>
            </a:r>
            <a:r>
              <a:rPr lang="en-US" sz="2000">
                <a:solidFill>
                  <a:schemeClr val="bg2"/>
                </a:solidFill>
                <a:latin typeface="Arial" charset="0"/>
              </a:rPr>
              <a:t>au bụng và </a:t>
            </a:r>
            <a:r>
              <a:rPr lang="vi-VN" sz="2000">
                <a:solidFill>
                  <a:schemeClr val="bg2"/>
                </a:solidFill>
                <a:latin typeface="Arial" charset="0"/>
              </a:rPr>
              <a:t>đ</a:t>
            </a:r>
            <a:r>
              <a:rPr lang="en-US" sz="2000">
                <a:solidFill>
                  <a:schemeClr val="bg2"/>
                </a:solidFill>
                <a:latin typeface="Arial" charset="0"/>
              </a:rPr>
              <a:t>i ngoài vài lần khi ở tr</a:t>
            </a:r>
            <a:r>
              <a:rPr lang="vi-VN" sz="2000">
                <a:solidFill>
                  <a:schemeClr val="bg2"/>
                </a:solidFill>
                <a:latin typeface="Arial" charset="0"/>
              </a:rPr>
              <a:t>ư</a:t>
            </a:r>
            <a:r>
              <a:rPr lang="en-US" sz="2000">
                <a:solidFill>
                  <a:schemeClr val="bg2"/>
                </a:solidFill>
                <a:latin typeface="Arial" charset="0"/>
              </a:rPr>
              <a:t>ờng. Nếu là Lan em sẽ làm gì?</a:t>
            </a:r>
          </a:p>
        </p:txBody>
      </p:sp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2514600" y="2743200"/>
            <a:ext cx="5562600" cy="1371600"/>
          </a:xfrm>
          <a:prstGeom prst="wedgeRoundRectCallout">
            <a:avLst>
              <a:gd name="adj1" fmla="val -70292"/>
              <a:gd name="adj2" fmla="val -31366"/>
              <a:gd name="adj3" fmla="val 16667"/>
            </a:avLst>
          </a:prstGeom>
          <a:solidFill>
            <a:srgbClr val="FF66FF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b="1" u="sng">
                <a:solidFill>
                  <a:schemeClr val="bg2"/>
                </a:solidFill>
                <a:latin typeface="Arial" charset="0"/>
              </a:rPr>
              <a:t>*Tình huống 2</a:t>
            </a:r>
            <a:r>
              <a:rPr lang="en-US" b="1">
                <a:solidFill>
                  <a:schemeClr val="bg2"/>
                </a:solidFill>
                <a:latin typeface="Arial" charset="0"/>
              </a:rPr>
              <a:t>: Đi học về, Bắc thấy hắt h</a:t>
            </a:r>
            <a:r>
              <a:rPr lang="vi-VN" b="1">
                <a:solidFill>
                  <a:schemeClr val="bg2"/>
                </a:solidFill>
                <a:latin typeface="Arial" charset="0"/>
              </a:rPr>
              <a:t>ơ</a:t>
            </a:r>
            <a:r>
              <a:rPr lang="en-US" b="1">
                <a:solidFill>
                  <a:schemeClr val="bg2"/>
                </a:solidFill>
                <a:latin typeface="Arial" charset="0"/>
              </a:rPr>
              <a:t>i, sổ mũi và cổ họng h</a:t>
            </a:r>
            <a:r>
              <a:rPr lang="vi-VN" b="1">
                <a:solidFill>
                  <a:schemeClr val="bg2"/>
                </a:solidFill>
                <a:latin typeface="Arial" charset="0"/>
              </a:rPr>
              <a:t>ơ</a:t>
            </a:r>
            <a:r>
              <a:rPr lang="en-US" b="1">
                <a:solidFill>
                  <a:schemeClr val="bg2"/>
                </a:solidFill>
                <a:latin typeface="Arial" charset="0"/>
              </a:rPr>
              <a:t>i </a:t>
            </a:r>
            <a:r>
              <a:rPr lang="vi-VN" b="1">
                <a:solidFill>
                  <a:schemeClr val="bg2"/>
                </a:solidFill>
                <a:latin typeface="Arial" charset="0"/>
              </a:rPr>
              <a:t>đ</a:t>
            </a:r>
            <a:r>
              <a:rPr lang="en-US" b="1">
                <a:solidFill>
                  <a:schemeClr val="bg2"/>
                </a:solidFill>
                <a:latin typeface="Arial" charset="0"/>
              </a:rPr>
              <a:t>au.Bắc </a:t>
            </a:r>
            <a:r>
              <a:rPr lang="vi-VN" b="1">
                <a:solidFill>
                  <a:schemeClr val="bg2"/>
                </a:solidFill>
                <a:latin typeface="Arial" charset="0"/>
              </a:rPr>
              <a:t>đ</a:t>
            </a:r>
            <a:r>
              <a:rPr lang="en-US" b="1">
                <a:solidFill>
                  <a:schemeClr val="bg2"/>
                </a:solidFill>
                <a:latin typeface="Arial" charset="0"/>
              </a:rPr>
              <a:t>ịnh nói với mẹ nh</a:t>
            </a:r>
            <a:r>
              <a:rPr lang="vi-VN" b="1">
                <a:solidFill>
                  <a:schemeClr val="bg2"/>
                </a:solidFill>
                <a:latin typeface="Arial" charset="0"/>
              </a:rPr>
              <a:t>ư</a:t>
            </a:r>
            <a:r>
              <a:rPr lang="en-US" b="1">
                <a:solidFill>
                  <a:schemeClr val="bg2"/>
                </a:solidFill>
                <a:latin typeface="Arial" charset="0"/>
              </a:rPr>
              <a:t>ng mẹ </a:t>
            </a:r>
            <a:r>
              <a:rPr lang="vi-VN" b="1">
                <a:solidFill>
                  <a:schemeClr val="bg2"/>
                </a:solidFill>
                <a:latin typeface="Arial" charset="0"/>
              </a:rPr>
              <a:t>đ</a:t>
            </a:r>
            <a:r>
              <a:rPr lang="en-US" b="1">
                <a:solidFill>
                  <a:schemeClr val="bg2"/>
                </a:solidFill>
                <a:latin typeface="Arial" charset="0"/>
              </a:rPr>
              <a:t>ang nấu c</a:t>
            </a:r>
            <a:r>
              <a:rPr lang="vi-VN" b="1">
                <a:solidFill>
                  <a:schemeClr val="bg2"/>
                </a:solidFill>
                <a:latin typeface="Arial" charset="0"/>
              </a:rPr>
              <a:t>ơ</a:t>
            </a:r>
            <a:r>
              <a:rPr lang="en-US" b="1">
                <a:solidFill>
                  <a:schemeClr val="bg2"/>
                </a:solidFill>
                <a:latin typeface="Arial" charset="0"/>
              </a:rPr>
              <a:t>m. Theo em Bắc sẽ nói gì với mẹ?</a:t>
            </a:r>
          </a:p>
        </p:txBody>
      </p:sp>
      <p:sp>
        <p:nvSpPr>
          <p:cNvPr id="24584" name="AutoShape 8"/>
          <p:cNvSpPr>
            <a:spLocks noChangeArrowheads="1"/>
          </p:cNvSpPr>
          <p:nvPr/>
        </p:nvSpPr>
        <p:spPr bwMode="auto">
          <a:xfrm>
            <a:off x="2209800" y="4724400"/>
            <a:ext cx="5867400" cy="1524000"/>
          </a:xfrm>
          <a:prstGeom prst="cloudCallout">
            <a:avLst>
              <a:gd name="adj1" fmla="val -62824"/>
              <a:gd name="adj2" fmla="val -125523"/>
            </a:avLst>
          </a:prstGeom>
          <a:solidFill>
            <a:srgbClr val="FF9966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b="1" u="sng">
                <a:solidFill>
                  <a:schemeClr val="bg2"/>
                </a:solidFill>
                <a:latin typeface="Arial" charset="0"/>
              </a:rPr>
              <a:t>*Tình huống 3</a:t>
            </a:r>
            <a:r>
              <a:rPr lang="en-US" b="1">
                <a:solidFill>
                  <a:schemeClr val="bg2"/>
                </a:solidFill>
                <a:latin typeface="Arial" charset="0"/>
              </a:rPr>
              <a:t>: Sáng dậy Nga </a:t>
            </a:r>
            <a:r>
              <a:rPr lang="vi-VN" b="1">
                <a:solidFill>
                  <a:schemeClr val="bg2"/>
                </a:solidFill>
                <a:latin typeface="Arial" charset="0"/>
              </a:rPr>
              <a:t>đ</a:t>
            </a:r>
            <a:r>
              <a:rPr lang="en-US" b="1">
                <a:solidFill>
                  <a:schemeClr val="bg2"/>
                </a:solidFill>
                <a:latin typeface="Arial" charset="0"/>
              </a:rPr>
              <a:t>ánh r</a:t>
            </a:r>
            <a:r>
              <a:rPr lang="vi-VN" b="1">
                <a:solidFill>
                  <a:schemeClr val="bg2"/>
                </a:solidFill>
                <a:latin typeface="Arial" charset="0"/>
              </a:rPr>
              <a:t>ă</a:t>
            </a:r>
            <a:r>
              <a:rPr lang="en-US" b="1">
                <a:solidFill>
                  <a:schemeClr val="bg2"/>
                </a:solidFill>
                <a:latin typeface="Arial" charset="0"/>
              </a:rPr>
              <a:t>ng thấy chảy máu r</a:t>
            </a:r>
            <a:r>
              <a:rPr lang="vi-VN" b="1">
                <a:solidFill>
                  <a:schemeClr val="bg2"/>
                </a:solidFill>
                <a:latin typeface="Arial" charset="0"/>
              </a:rPr>
              <a:t>ă</a:t>
            </a:r>
            <a:r>
              <a:rPr lang="en-US" b="1">
                <a:solidFill>
                  <a:schemeClr val="bg2"/>
                </a:solidFill>
                <a:latin typeface="Arial" charset="0"/>
              </a:rPr>
              <a:t>ng và h</a:t>
            </a:r>
            <a:r>
              <a:rPr lang="vi-VN" b="1">
                <a:solidFill>
                  <a:schemeClr val="bg2"/>
                </a:solidFill>
                <a:latin typeface="Arial" charset="0"/>
              </a:rPr>
              <a:t>ơ</a:t>
            </a:r>
            <a:r>
              <a:rPr lang="en-US" b="1">
                <a:solidFill>
                  <a:schemeClr val="bg2"/>
                </a:solidFill>
                <a:latin typeface="Arial" charset="0"/>
              </a:rPr>
              <a:t>i </a:t>
            </a:r>
            <a:r>
              <a:rPr lang="vi-VN" b="1">
                <a:solidFill>
                  <a:schemeClr val="bg2"/>
                </a:solidFill>
                <a:latin typeface="Arial" charset="0"/>
              </a:rPr>
              <a:t>đ</a:t>
            </a:r>
            <a:r>
              <a:rPr lang="en-US" b="1">
                <a:solidFill>
                  <a:schemeClr val="bg2"/>
                </a:solidFill>
                <a:latin typeface="Arial" charset="0"/>
              </a:rPr>
              <a:t>au buốt.Nếu em là Nga em sẽ làm gì?</a:t>
            </a:r>
          </a:p>
        </p:txBody>
      </p:sp>
      <p:pic>
        <p:nvPicPr>
          <p:cNvPr id="24585" name="Picture 9" descr="wed 03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8001000" y="5105400"/>
            <a:ext cx="1143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0" descr="Khóc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8229600" y="12954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1" descr="Ngạc&amp;nbsp;nhiên"/>
          <p:cNvPicPr>
            <a:picLocks noChangeAspect="1" noChangeArrowheads="1"/>
          </p:cNvPicPr>
          <p:nvPr/>
        </p:nvPicPr>
        <p:blipFill>
          <a:blip r:embed="rId7" r:link="rId8"/>
          <a:srcRect/>
          <a:stretch>
            <a:fillRect/>
          </a:stretch>
        </p:blipFill>
        <p:spPr bwMode="auto">
          <a:xfrm>
            <a:off x="8305800" y="3048000"/>
            <a:ext cx="685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  <p:bldP spid="24583" grpId="0" animBg="1"/>
      <p:bldP spid="24584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Default Design 5">
    <a:dk1>
      <a:srgbClr val="000000"/>
    </a:dk1>
    <a:lt1>
      <a:srgbClr val="FFFFD9"/>
    </a:lt1>
    <a:dk2>
      <a:srgbClr val="000000"/>
    </a:dk2>
    <a:lt2>
      <a:srgbClr val="777777"/>
    </a:lt2>
    <a:accent1>
      <a:srgbClr val="FFFFF7"/>
    </a:accent1>
    <a:accent2>
      <a:srgbClr val="33CCCC"/>
    </a:accent2>
    <a:accent3>
      <a:srgbClr val="FFFFE9"/>
    </a:accent3>
    <a:accent4>
      <a:srgbClr val="000000"/>
    </a:accent4>
    <a:accent5>
      <a:srgbClr val="FFFFFA"/>
    </a:accent5>
    <a:accent6>
      <a:srgbClr val="2DB9B9"/>
    </a:accent6>
    <a:hlink>
      <a:srgbClr val="FF5050"/>
    </a:hlink>
    <a:folHlink>
      <a:srgbClr val="FF9900"/>
    </a:folHlink>
  </a:clrScheme>
</a:themeOverride>
</file>

<file path=ppt/theme/themeOverride2.xml><?xml version="1.0" encoding="utf-8"?>
<a:themeOverride xmlns:a="http://schemas.openxmlformats.org/drawingml/2006/main">
  <a:clrScheme name="Default Design 5">
    <a:dk1>
      <a:srgbClr val="000000"/>
    </a:dk1>
    <a:lt1>
      <a:srgbClr val="FFFFD9"/>
    </a:lt1>
    <a:dk2>
      <a:srgbClr val="000000"/>
    </a:dk2>
    <a:lt2>
      <a:srgbClr val="777777"/>
    </a:lt2>
    <a:accent1>
      <a:srgbClr val="FFFFF7"/>
    </a:accent1>
    <a:accent2>
      <a:srgbClr val="33CCCC"/>
    </a:accent2>
    <a:accent3>
      <a:srgbClr val="FFFFE9"/>
    </a:accent3>
    <a:accent4>
      <a:srgbClr val="000000"/>
    </a:accent4>
    <a:accent5>
      <a:srgbClr val="FFFFFA"/>
    </a:accent5>
    <a:accent6>
      <a:srgbClr val="2DB9B9"/>
    </a:accent6>
    <a:hlink>
      <a:srgbClr val="FF5050"/>
    </a:hlink>
    <a:folHlink>
      <a:srgbClr val="FF9900"/>
    </a:folHlink>
  </a:clrScheme>
</a:themeOverride>
</file>

<file path=ppt/theme/themeOverride3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969696"/>
    </a:lt2>
    <a:accent1>
      <a:srgbClr val="FBDF53"/>
    </a:accent1>
    <a:accent2>
      <a:srgbClr val="FF9966"/>
    </a:accent2>
    <a:accent3>
      <a:srgbClr val="FFFFFF"/>
    </a:accent3>
    <a:accent4>
      <a:srgbClr val="000000"/>
    </a:accent4>
    <a:accent5>
      <a:srgbClr val="FDECB3"/>
    </a:accent5>
    <a:accent6>
      <a:srgbClr val="E78A5C"/>
    </a:accent6>
    <a:hlink>
      <a:srgbClr val="CC3300"/>
    </a:hlink>
    <a:folHlink>
      <a:srgbClr val="996600"/>
    </a:folHlink>
  </a:clrScheme>
</a:themeOverride>
</file>

<file path=ppt/theme/themeOverride4.xml><?xml version="1.0" encoding="utf-8"?>
<a:themeOverride xmlns:a="http://schemas.openxmlformats.org/drawingml/2006/main">
  <a:clrScheme name="Maple 3">
    <a:dk1>
      <a:srgbClr val="000000"/>
    </a:dk1>
    <a:lt1>
      <a:srgbClr val="FFFFCC"/>
    </a:lt1>
    <a:dk2>
      <a:srgbClr val="A26D18"/>
    </a:dk2>
    <a:lt2>
      <a:srgbClr val="F9D793"/>
    </a:lt2>
    <a:accent1>
      <a:srgbClr val="FFD05B"/>
    </a:accent1>
    <a:accent2>
      <a:srgbClr val="FEE1A8"/>
    </a:accent2>
    <a:accent3>
      <a:srgbClr val="FFFFE2"/>
    </a:accent3>
    <a:accent4>
      <a:srgbClr val="000000"/>
    </a:accent4>
    <a:accent5>
      <a:srgbClr val="FFE4B5"/>
    </a:accent5>
    <a:accent6>
      <a:srgbClr val="E6CC98"/>
    </a:accent6>
    <a:hlink>
      <a:srgbClr val="FF0000"/>
    </a:hlink>
    <a:folHlink>
      <a:srgbClr val="CC6600"/>
    </a:folHlink>
  </a:clrScheme>
</a:themeOverride>
</file>

<file path=ppt/theme/themeOverride5.xml><?xml version="1.0" encoding="utf-8"?>
<a:themeOverride xmlns:a="http://schemas.openxmlformats.org/drawingml/2006/main">
  <a:clrScheme name="Ocean 2">
    <a:dk1>
      <a:srgbClr val="000066"/>
    </a:dk1>
    <a:lt1>
      <a:srgbClr val="FFFFFF"/>
    </a:lt1>
    <a:dk2>
      <a:srgbClr val="5D93FF"/>
    </a:dk2>
    <a:lt2>
      <a:srgbClr val="FFFFFF"/>
    </a:lt2>
    <a:accent1>
      <a:srgbClr val="6666FF"/>
    </a:accent1>
    <a:accent2>
      <a:srgbClr val="9999FF"/>
    </a:accent2>
    <a:accent3>
      <a:srgbClr val="B6C8FF"/>
    </a:accent3>
    <a:accent4>
      <a:srgbClr val="DADADA"/>
    </a:accent4>
    <a:accent5>
      <a:srgbClr val="B8B8FF"/>
    </a:accent5>
    <a:accent6>
      <a:srgbClr val="8A8AE7"/>
    </a:accent6>
    <a:hlink>
      <a:srgbClr val="FF3300"/>
    </a:hlink>
    <a:folHlink>
      <a:srgbClr val="FF9900"/>
    </a:folHlink>
  </a:clrScheme>
</a:themeOverride>
</file>

<file path=ppt/theme/themeOverride6.xml><?xml version="1.0" encoding="utf-8"?>
<a:themeOverride xmlns:a="http://schemas.openxmlformats.org/drawingml/2006/main">
  <a:clrScheme name="Default Design 5">
    <a:dk1>
      <a:srgbClr val="000000"/>
    </a:dk1>
    <a:lt1>
      <a:srgbClr val="FFFFD9"/>
    </a:lt1>
    <a:dk2>
      <a:srgbClr val="000000"/>
    </a:dk2>
    <a:lt2>
      <a:srgbClr val="777777"/>
    </a:lt2>
    <a:accent1>
      <a:srgbClr val="FFFFF7"/>
    </a:accent1>
    <a:accent2>
      <a:srgbClr val="33CCCC"/>
    </a:accent2>
    <a:accent3>
      <a:srgbClr val="FFFFE9"/>
    </a:accent3>
    <a:accent4>
      <a:srgbClr val="000000"/>
    </a:accent4>
    <a:accent5>
      <a:srgbClr val="FFFFFA"/>
    </a:accent5>
    <a:accent6>
      <a:srgbClr val="2DB9B9"/>
    </a:accent6>
    <a:hlink>
      <a:srgbClr val="FF5050"/>
    </a:hlink>
    <a:folHlink>
      <a:srgbClr val="FF9900"/>
    </a:folHlink>
  </a:clrScheme>
</a:themeOverride>
</file>

<file path=ppt/theme/themeOverride7.xml><?xml version="1.0" encoding="utf-8"?>
<a:themeOverride xmlns:a="http://schemas.openxmlformats.org/drawingml/2006/main">
  <a:clrScheme name="Default Design 3">
    <a:dk1>
      <a:srgbClr val="000000"/>
    </a:dk1>
    <a:lt1>
      <a:srgbClr val="FFFFFF"/>
    </a:lt1>
    <a:dk2>
      <a:srgbClr val="000000"/>
    </a:dk2>
    <a:lt2>
      <a:srgbClr val="808080"/>
    </a:lt2>
    <a:accent1>
      <a:srgbClr val="99CCFF"/>
    </a:accent1>
    <a:accent2>
      <a:srgbClr val="CCCCFF"/>
    </a:accent2>
    <a:accent3>
      <a:srgbClr val="FFFFFF"/>
    </a:accent3>
    <a:accent4>
      <a:srgbClr val="000000"/>
    </a:accent4>
    <a:accent5>
      <a:srgbClr val="CAE2FF"/>
    </a:accent5>
    <a:accent6>
      <a:srgbClr val="B9B9E7"/>
    </a:accent6>
    <a:hlink>
      <a:srgbClr val="3333CC"/>
    </a:hlink>
    <a:folHlink>
      <a:srgbClr val="AF67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</TotalTime>
  <Words>373</Words>
  <Application>Microsoft Office PowerPoint</Application>
  <PresentationFormat>On-screen Show (4:3)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.VnTime</vt:lpstr>
      <vt:lpstr>Arial</vt:lpstr>
      <vt:lpstr>Calibri</vt:lpstr>
      <vt:lpstr>Times New Roman</vt:lpstr>
      <vt:lpstr>Wingdings</vt:lpstr>
      <vt:lpstr>Tahoma</vt:lpstr>
      <vt:lpstr>Default Design</vt:lpstr>
      <vt:lpstr>Maple</vt:lpstr>
      <vt:lpstr>Ocean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ITQuangNam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Root</dc:creator>
  <cp:lastModifiedBy>CSTeam</cp:lastModifiedBy>
  <cp:revision>9</cp:revision>
  <dcterms:created xsi:type="dcterms:W3CDTF">2009-10-13T03:31:59Z</dcterms:created>
  <dcterms:modified xsi:type="dcterms:W3CDTF">2016-06-30T01:08:21Z</dcterms:modified>
</cp:coreProperties>
</file>